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57" r:id="rId3"/>
    <p:sldId id="262" r:id="rId4"/>
    <p:sldId id="336" r:id="rId5"/>
    <p:sldId id="338" r:id="rId6"/>
    <p:sldId id="337" r:id="rId7"/>
    <p:sldId id="339" r:id="rId8"/>
    <p:sldId id="340" r:id="rId9"/>
    <p:sldId id="265" r:id="rId10"/>
    <p:sldId id="313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41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RELAXING AN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BDC32-6164-46F1-8EE9-D841FDC8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5" y="1620897"/>
            <a:ext cx="10082286" cy="84773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B065CC5-ADFE-4FE9-9E79-9FE87A469B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6" y="3081712"/>
            <a:ext cx="3699177" cy="1424958"/>
          </a:xfrm>
          <a:prstGeom prst="rect">
            <a:avLst/>
          </a:prstGeom>
        </p:spPr>
      </p:pic>
      <p:pic>
        <p:nvPicPr>
          <p:cNvPr id="12" name="Picture 11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50A3B1DE-BD8C-40F2-867D-AEA52931D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3" y="2806580"/>
            <a:ext cx="6237437" cy="24305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18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RELAXING AN EDGE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521EA4-BCE2-43FA-8288-B8E01AEA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8" y="1620897"/>
            <a:ext cx="9506020" cy="20621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24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SHORTEST-PATHS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6845E5-DF02-44D2-8D7E-BD039280F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1375887"/>
            <a:ext cx="10148962" cy="1466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DED12-F54D-4548-97FB-E8010FF62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3003646"/>
            <a:ext cx="10091811" cy="800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7746FF-D7EB-4F21-9081-F848E3CFB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3964650"/>
            <a:ext cx="7496230" cy="547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D9378-63E4-4471-ADE9-49B465769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4673240"/>
            <a:ext cx="10101336" cy="804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99D68-3EB1-4289-A0E4-5DC3D6FC5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5639006"/>
            <a:ext cx="10087049" cy="1214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62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BELLMAN-FORD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2AB22A-746D-43F4-B61A-B06CC2543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1650205"/>
            <a:ext cx="10187062" cy="1314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64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BELLMAN-FORD ALGORITHM   </a:t>
            </a:r>
            <a:br>
              <a:rPr lang="en-US" dirty="0"/>
            </a:br>
            <a:r>
              <a:rPr lang="en-US" sz="2200" dirty="0"/>
              <a:t> 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10FE50B-0095-4813-9947-CBA8033DA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07" y="1718768"/>
            <a:ext cx="4771556" cy="3134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A36AF-EA26-4146-A4B5-7A97404AF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5165658"/>
            <a:ext cx="10220400" cy="1214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341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picture containing watch, clock&#10;&#10;Description automatically generated">
            <a:extLst>
              <a:ext uri="{FF2B5EF4-FFF2-40B4-BE49-F238E27FC236}">
                <a16:creationId xmlns:a16="http://schemas.microsoft.com/office/drawing/2014/main" id="{2CC220DD-C58C-4EA3-91C1-388D30F38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03" y="1620897"/>
            <a:ext cx="3581426" cy="3205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7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SINGLE-SOURCE SHORTEST PATHS IN A DIRECTED ACYCLIC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204"/>
            <a:ext cx="10515600" cy="4351338"/>
          </a:xfrm>
        </p:spPr>
        <p:txBody>
          <a:bodyPr/>
          <a:lstStyle/>
          <a:p>
            <a:r>
              <a:rPr lang="en-US" dirty="0"/>
              <a:t>Since a </a:t>
            </a:r>
            <a:r>
              <a:rPr lang="en-US" dirty="0" err="1"/>
              <a:t>dag</a:t>
            </a:r>
            <a:r>
              <a:rPr lang="en-US" dirty="0"/>
              <a:t>, we’re guaranteed no negative-weight cycles.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E62806-4D7D-46AC-9BC3-5CE61243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5" y="2707970"/>
            <a:ext cx="8559184" cy="2402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33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tch, clock&#10;&#10;Description automatically generated">
            <a:extLst>
              <a:ext uri="{FF2B5EF4-FFF2-40B4-BE49-F238E27FC236}">
                <a16:creationId xmlns:a16="http://schemas.microsoft.com/office/drawing/2014/main" id="{89570805-F5E2-4561-9DF7-AFA006EB7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19"/>
          <a:stretch/>
        </p:blipFill>
        <p:spPr>
          <a:xfrm>
            <a:off x="942474" y="3517334"/>
            <a:ext cx="6638974" cy="941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A picture containing watch, clock&#10;&#10;Description automatically generated">
            <a:extLst>
              <a:ext uri="{FF2B5EF4-FFF2-40B4-BE49-F238E27FC236}">
                <a16:creationId xmlns:a16="http://schemas.microsoft.com/office/drawing/2014/main" id="{6CAE9878-3FE3-44C6-92FE-353676FC5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7"/>
          <a:stretch/>
        </p:blipFill>
        <p:spPr>
          <a:xfrm>
            <a:off x="838200" y="1359568"/>
            <a:ext cx="6638974" cy="226193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1001E-C701-4E32-A491-98A4151C75F8}"/>
              </a:ext>
            </a:extLst>
          </p:cNvPr>
          <p:cNvGrpSpPr/>
          <p:nvPr/>
        </p:nvGrpSpPr>
        <p:grpSpPr>
          <a:xfrm>
            <a:off x="1038188" y="4638649"/>
            <a:ext cx="10315612" cy="1966927"/>
            <a:chOff x="1038188" y="4638649"/>
            <a:chExt cx="10315612" cy="1966927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2734D82C-76A5-467F-A587-3EBBE307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88" y="4638649"/>
              <a:ext cx="10115624" cy="19669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5BEB1A-B09C-4EB3-A8FF-E1F367579667}"/>
                </a:ext>
              </a:extLst>
            </p:cNvPr>
            <p:cNvSpPr/>
            <p:nvPr/>
          </p:nvSpPr>
          <p:spPr>
            <a:xfrm>
              <a:off x="10768263" y="6051884"/>
              <a:ext cx="585537" cy="510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761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0E2E4DF-5881-4D7E-90AB-F02467C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7595"/>
            <a:ext cx="6667549" cy="232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C3D26-58AD-4FCD-AB2C-3E8E43CEF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2" y="3758347"/>
            <a:ext cx="9758434" cy="1152533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3710102-B780-4A9B-B6DD-FF70CF8EE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96875"/>
            <a:ext cx="8282048" cy="133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61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DIJKSTRA’S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647913A8-6EDC-44D9-8A73-CC8826BA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7" y="1513281"/>
            <a:ext cx="6053900" cy="4829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4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Single-Source Shortest Paths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DIJKSTRA’S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45426AB-A60F-4758-B412-217E7DA1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0897"/>
            <a:ext cx="10115624" cy="1576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43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91C5E9-16EC-4044-BD77-06604424FF29}"/>
              </a:ext>
            </a:extLst>
          </p:cNvPr>
          <p:cNvGrpSpPr/>
          <p:nvPr/>
        </p:nvGrpSpPr>
        <p:grpSpPr>
          <a:xfrm>
            <a:off x="838200" y="1362310"/>
            <a:ext cx="4346423" cy="3742711"/>
            <a:chOff x="3826042" y="1431758"/>
            <a:chExt cx="4346423" cy="3742711"/>
          </a:xfrm>
        </p:grpSpPr>
        <p:pic>
          <p:nvPicPr>
            <p:cNvPr id="5" name="Picture 4" descr="A picture containing text, watch&#10;&#10;Description automatically generated">
              <a:extLst>
                <a:ext uri="{FF2B5EF4-FFF2-40B4-BE49-F238E27FC236}">
                  <a16:creationId xmlns:a16="http://schemas.microsoft.com/office/drawing/2014/main" id="{3B31EE7B-0D16-491A-B0CC-0C6F1524A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535" y="1683531"/>
              <a:ext cx="4152930" cy="34909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36985A-5590-4346-8EEC-922EEBFCEDC8}"/>
                </a:ext>
              </a:extLst>
            </p:cNvPr>
            <p:cNvSpPr/>
            <p:nvPr/>
          </p:nvSpPr>
          <p:spPr>
            <a:xfrm>
              <a:off x="3826042" y="1431758"/>
              <a:ext cx="1564105" cy="393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B09B92-8A6E-453D-9763-70DF2274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544" y="1614083"/>
            <a:ext cx="5477256" cy="4351338"/>
          </a:xfrm>
        </p:spPr>
        <p:txBody>
          <a:bodyPr/>
          <a:lstStyle/>
          <a:p>
            <a:r>
              <a:rPr lang="en-US" b="1" i="1" dirty="0"/>
              <a:t>Correctness</a:t>
            </a:r>
          </a:p>
          <a:p>
            <a:r>
              <a:rPr lang="en-US" dirty="0"/>
              <a:t>The algorithm extracts vertices from the heap in order of shortest distance from the source.  Inductively, if the algorithm has found the shortest paths to some set </a:t>
            </a:r>
            <a:r>
              <a:rPr lang="en-US" i="1" dirty="0"/>
              <a:t>S</a:t>
            </a:r>
            <a:r>
              <a:rPr lang="en-US" dirty="0"/>
              <a:t>, the shortest path to the closest vertex in </a:t>
            </a:r>
            <a:r>
              <a:rPr lang="en-US" i="1" dirty="0"/>
              <a:t>V-S</a:t>
            </a:r>
            <a:r>
              <a:rPr lang="en-US" dirty="0"/>
              <a:t> can be found by appending a single edge to a path to some vertex in </a:t>
            </a:r>
            <a:r>
              <a:rPr lang="en-US" i="1" dirty="0"/>
              <a:t>S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38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2E347D-B208-4B2C-A10A-C537A3E4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0" y="1620897"/>
            <a:ext cx="10120386" cy="4076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42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DIFFERENCE CONSTRAINTS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E5548E2-8F23-4E15-97BD-621CD380C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8" y="1732919"/>
            <a:ext cx="6572298" cy="98584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2044C5F-1636-4BDA-9CEF-2D78C0CA6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8" y="2718764"/>
            <a:ext cx="10158487" cy="1790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689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373FD89-746D-49E8-A84E-FC654AE0D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9" y="1620897"/>
            <a:ext cx="5686467" cy="327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230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APPLICATION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1959D8-055E-4CB0-B971-A1F02331C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1" y="1620897"/>
            <a:ext cx="10215637" cy="2533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69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CONSTRAINT GRAPH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ED2174-67A6-4B8E-BB31-EEEAED6F4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5" y="1448926"/>
            <a:ext cx="10134674" cy="5210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923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3FBFED-081F-4B43-9393-6CC7FA0EA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0" y="1723361"/>
            <a:ext cx="10125149" cy="29099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74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FIND A FEASIBLE SOLUTION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409DD9F-1669-4929-AF61-EB65B581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0" y="1620897"/>
            <a:ext cx="9925123" cy="4043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35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8A4849-44B1-4EFC-BFE4-45125975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4" y="1661358"/>
            <a:ext cx="7496230" cy="19431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8FBA660-7AE8-400B-9BA7-70ECD5B14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4" y="3832503"/>
            <a:ext cx="7834370" cy="2095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6ED896F-2D88-44F8-B80D-FB420130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1553434"/>
            <a:ext cx="2771795" cy="39052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1E10337-EE5A-4628-A293-3DAECD26B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29" y="2097341"/>
            <a:ext cx="10115624" cy="233882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369EAAF-7ABC-43E0-BB7A-0F7E87203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4256003"/>
            <a:ext cx="10115624" cy="12954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827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NEGATIVE-WEIGHT EDGES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969A9BB-236A-401C-818C-A4AD894DA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1661928"/>
            <a:ext cx="10158487" cy="2614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16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ADAA851-C310-48C9-8FE8-7517926B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1475723"/>
            <a:ext cx="6057944" cy="2333642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F33281A-B300-4EA0-B570-1636D4A7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3774196"/>
            <a:ext cx="6219870" cy="2514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68FE9-C1FF-4AE9-BA3E-7D8DF8049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6174096"/>
            <a:ext cx="6615161" cy="5143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02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073E81B-BDD9-4D09-B42C-B6668CA3F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0" y="1620897"/>
            <a:ext cx="10101336" cy="1800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45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OUTPUT OF SINGLE-SOURCE SHORTEST-PATH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AE1D2B3-B823-4DC9-B07F-EC78DDCDC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6053"/>
            <a:ext cx="9225030" cy="3667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02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DB62EEC-FDC6-4D72-AA7F-B7206826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2" y="2451634"/>
            <a:ext cx="4942485" cy="1954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D65B4-27C2-40A1-934E-0F1E26B07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0" y="1599881"/>
            <a:ext cx="9201217" cy="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793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5041</TotalTime>
  <Words>187</Words>
  <Application>Microsoft Macintosh PowerPoint</Application>
  <PresentationFormat>Widescreen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22</vt:lpstr>
      <vt:lpstr>SHORTEST PATHS</vt:lpstr>
      <vt:lpstr>EXAMPLE</vt:lpstr>
      <vt:lpstr>NEGATIVE-WEIGHT EDGES</vt:lpstr>
      <vt:lpstr>OPTIMAL SUBSTRUCTURE</vt:lpstr>
      <vt:lpstr>CYCLES</vt:lpstr>
      <vt:lpstr>OUTPUT OF SINGLE-SOURCE SHORTEST-PATH ALGORITHM</vt:lpstr>
      <vt:lpstr>INITIALIZATION</vt:lpstr>
      <vt:lpstr>RELAXING AN EDGE (u,v)</vt:lpstr>
      <vt:lpstr>RELAXING AN EDGE (continued)</vt:lpstr>
      <vt:lpstr>SHORTEST-PATHS PROPERTIES</vt:lpstr>
      <vt:lpstr>THE BELLMAN-FORD ALGORITHM</vt:lpstr>
      <vt:lpstr>THE BELLMAN-FORD ALGORITHM     (continued)</vt:lpstr>
      <vt:lpstr>EXAMPLE</vt:lpstr>
      <vt:lpstr>SINGLE-SOURCE SHORTEST PATHS IN A DIRECTED ACYCLIC GRAPH</vt:lpstr>
      <vt:lpstr>EXAMPLE</vt:lpstr>
      <vt:lpstr>DIJKSTRA’S ALGORITHM</vt:lpstr>
      <vt:lpstr>DIJKSTRA’S ALGORITHM (continued)</vt:lpstr>
      <vt:lpstr>DIJKSTRA’S ALGORITHM (continued)</vt:lpstr>
      <vt:lpstr>EXAMPLE</vt:lpstr>
      <vt:lpstr>ANALYSIS</vt:lpstr>
      <vt:lpstr>DIFFERENCE CONSTRAINTS</vt:lpstr>
      <vt:lpstr>EXAMPLE</vt:lpstr>
      <vt:lpstr>EXAMPLE APPLICATION</vt:lpstr>
      <vt:lpstr>CONSTRAINT GRAPH</vt:lpstr>
      <vt:lpstr>THEOREM</vt:lpstr>
      <vt:lpstr>HOW TO FIND A FEASIBLE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142</cp:revision>
  <dcterms:created xsi:type="dcterms:W3CDTF">2022-01-04T15:58:33Z</dcterms:created>
  <dcterms:modified xsi:type="dcterms:W3CDTF">2022-05-19T16:25:27Z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